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Childos Arabic Bold" panose="020B0604020202020204" charset="-78"/>
      <p:regular r:id="rId9"/>
    </p:embeddedFont>
    <p:embeddedFont>
      <p:font typeface="Muli" panose="020B060402020202020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29912" y="433239"/>
            <a:ext cx="7315200" cy="3138886"/>
          </a:xfrm>
          <a:custGeom>
            <a:avLst/>
            <a:gdLst/>
            <a:ahLst/>
            <a:cxnLst/>
            <a:rect l="l" t="t" r="r" b="b"/>
            <a:pathLst>
              <a:path w="7315200" h="3138886">
                <a:moveTo>
                  <a:pt x="0" y="0"/>
                </a:moveTo>
                <a:lnTo>
                  <a:pt x="7315200" y="0"/>
                </a:lnTo>
                <a:lnTo>
                  <a:pt x="7315200" y="3138886"/>
                </a:lnTo>
                <a:lnTo>
                  <a:pt x="0" y="3138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5761230" y="2428072"/>
            <a:ext cx="3698298" cy="1586906"/>
          </a:xfrm>
          <a:custGeom>
            <a:avLst/>
            <a:gdLst/>
            <a:ahLst/>
            <a:cxnLst/>
            <a:rect l="l" t="t" r="r" b="b"/>
            <a:pathLst>
              <a:path w="3698298" h="1586906">
                <a:moveTo>
                  <a:pt x="3698298" y="0"/>
                </a:moveTo>
                <a:lnTo>
                  <a:pt x="0" y="0"/>
                </a:lnTo>
                <a:lnTo>
                  <a:pt x="0" y="1586907"/>
                </a:lnTo>
                <a:lnTo>
                  <a:pt x="3698298" y="1586907"/>
                </a:lnTo>
                <a:lnTo>
                  <a:pt x="369829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47404" y="1028700"/>
            <a:ext cx="10934184" cy="8514996"/>
          </a:xfrm>
          <a:custGeom>
            <a:avLst/>
            <a:gdLst/>
            <a:ahLst/>
            <a:cxnLst/>
            <a:rect l="l" t="t" r="r" b="b"/>
            <a:pathLst>
              <a:path w="10934184" h="8514996">
                <a:moveTo>
                  <a:pt x="0" y="0"/>
                </a:moveTo>
                <a:lnTo>
                  <a:pt x="10934185" y="0"/>
                </a:lnTo>
                <a:lnTo>
                  <a:pt x="10934185" y="8514996"/>
                </a:lnTo>
                <a:lnTo>
                  <a:pt x="0" y="85149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0079598" y="1611670"/>
            <a:ext cx="7179702" cy="1621256"/>
          </a:xfrm>
          <a:prstGeom prst="rect">
            <a:avLst/>
          </a:prstGeom>
        </p:spPr>
        <p:txBody>
          <a:bodyPr lIns="0" tIns="0" rIns="0" bIns="0" rtlCol="0" anchor="t">
            <a:spAutoFit/>
          </a:bodyPr>
          <a:lstStyle/>
          <a:p>
            <a:pPr algn="l">
              <a:lnSpc>
                <a:spcPts val="11914"/>
              </a:lnSpc>
            </a:pPr>
            <a:r>
              <a:rPr lang="en-US" sz="10270" b="1">
                <a:solidFill>
                  <a:srgbClr val="0786C8"/>
                </a:solidFill>
                <a:latin typeface="Childos Arabic Bold"/>
                <a:ea typeface="Childos Arabic Bold"/>
                <a:cs typeface="Childos Arabic Bold"/>
                <a:sym typeface="Childos Arabic Bold"/>
              </a:rPr>
              <a:t>EXPLORING </a:t>
            </a:r>
          </a:p>
        </p:txBody>
      </p:sp>
      <p:sp>
        <p:nvSpPr>
          <p:cNvPr id="6" name="TextBox 6"/>
          <p:cNvSpPr txBox="1"/>
          <p:nvPr/>
        </p:nvSpPr>
        <p:spPr>
          <a:xfrm>
            <a:off x="10079598" y="3175776"/>
            <a:ext cx="7179702" cy="1621256"/>
          </a:xfrm>
          <a:prstGeom prst="rect">
            <a:avLst/>
          </a:prstGeom>
        </p:spPr>
        <p:txBody>
          <a:bodyPr lIns="0" tIns="0" rIns="0" bIns="0" rtlCol="0" anchor="t">
            <a:spAutoFit/>
          </a:bodyPr>
          <a:lstStyle/>
          <a:p>
            <a:pPr algn="l">
              <a:lnSpc>
                <a:spcPts val="11914"/>
              </a:lnSpc>
            </a:pPr>
            <a:r>
              <a:rPr lang="en-US" sz="10270" b="1">
                <a:solidFill>
                  <a:srgbClr val="6AC758"/>
                </a:solidFill>
                <a:latin typeface="Childos Arabic Bold"/>
                <a:ea typeface="Childos Arabic Bold"/>
                <a:cs typeface="Childos Arabic Bold"/>
                <a:sym typeface="Childos Arabic Bold"/>
              </a:rPr>
              <a:t>EARTH’S </a:t>
            </a:r>
          </a:p>
        </p:txBody>
      </p:sp>
      <p:sp>
        <p:nvSpPr>
          <p:cNvPr id="7" name="TextBox 7"/>
          <p:cNvSpPr txBox="1"/>
          <p:nvPr/>
        </p:nvSpPr>
        <p:spPr>
          <a:xfrm>
            <a:off x="10079598" y="4739881"/>
            <a:ext cx="7179702" cy="1621256"/>
          </a:xfrm>
          <a:prstGeom prst="rect">
            <a:avLst/>
          </a:prstGeom>
        </p:spPr>
        <p:txBody>
          <a:bodyPr lIns="0" tIns="0" rIns="0" bIns="0" rtlCol="0" anchor="t">
            <a:spAutoFit/>
          </a:bodyPr>
          <a:lstStyle/>
          <a:p>
            <a:pPr algn="l">
              <a:lnSpc>
                <a:spcPts val="11914"/>
              </a:lnSpc>
            </a:pPr>
            <a:r>
              <a:rPr lang="en-US" sz="10270" b="1">
                <a:solidFill>
                  <a:srgbClr val="0786C8"/>
                </a:solidFill>
                <a:latin typeface="Childos Arabic Bold"/>
                <a:ea typeface="Childos Arabic Bold"/>
                <a:cs typeface="Childos Arabic Bold"/>
                <a:sym typeface="Childos Arabic Bold"/>
              </a:rPr>
              <a:t>SYSTEMS</a:t>
            </a:r>
          </a:p>
        </p:txBody>
      </p:sp>
      <p:sp>
        <p:nvSpPr>
          <p:cNvPr id="8" name="TextBox 8"/>
          <p:cNvSpPr txBox="1"/>
          <p:nvPr/>
        </p:nvSpPr>
        <p:spPr>
          <a:xfrm>
            <a:off x="12957649" y="8250203"/>
            <a:ext cx="4301651" cy="807085"/>
          </a:xfrm>
          <a:prstGeom prst="rect">
            <a:avLst/>
          </a:prstGeom>
        </p:spPr>
        <p:txBody>
          <a:bodyPr lIns="0" tIns="0" rIns="0" bIns="0" rtlCol="0" anchor="t">
            <a:spAutoFit/>
          </a:bodyPr>
          <a:lstStyle/>
          <a:p>
            <a:pPr algn="r">
              <a:lnSpc>
                <a:spcPts val="2240"/>
              </a:lnSpc>
            </a:pPr>
            <a:r>
              <a:rPr lang="en-US" sz="1600">
                <a:solidFill>
                  <a:srgbClr val="4B81CB"/>
                </a:solidFill>
                <a:latin typeface="Muli"/>
                <a:ea typeface="Muli"/>
                <a:cs typeface="Muli"/>
                <a:sym typeface="Muli"/>
              </a:rPr>
              <a:t>By learning about these systems and how they interact, you can better understand the complex and fascinating world we live in.</a:t>
            </a:r>
          </a:p>
        </p:txBody>
      </p:sp>
      <p:sp>
        <p:nvSpPr>
          <p:cNvPr id="9" name="Freeform 9"/>
          <p:cNvSpPr/>
          <p:nvPr/>
        </p:nvSpPr>
        <p:spPr>
          <a:xfrm>
            <a:off x="15445927" y="5141630"/>
            <a:ext cx="5684145" cy="2439015"/>
          </a:xfrm>
          <a:custGeom>
            <a:avLst/>
            <a:gdLst/>
            <a:ahLst/>
            <a:cxnLst/>
            <a:rect l="l" t="t" r="r" b="b"/>
            <a:pathLst>
              <a:path w="5684145" h="2439015">
                <a:moveTo>
                  <a:pt x="0" y="0"/>
                </a:moveTo>
                <a:lnTo>
                  <a:pt x="5684146" y="0"/>
                </a:lnTo>
                <a:lnTo>
                  <a:pt x="5684146" y="2439015"/>
                </a:lnTo>
                <a:lnTo>
                  <a:pt x="0" y="2439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85457" y="-4114800"/>
            <a:ext cx="8075295" cy="822960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2"/>
            <a:stretch>
              <a:fillRect/>
            </a:stretch>
          </a:blipFill>
        </p:spPr>
      </p:sp>
      <p:sp>
        <p:nvSpPr>
          <p:cNvPr id="3" name="Freeform 3"/>
          <p:cNvSpPr/>
          <p:nvPr/>
        </p:nvSpPr>
        <p:spPr>
          <a:xfrm>
            <a:off x="-4638227" y="7541643"/>
            <a:ext cx="13205050" cy="3433313"/>
          </a:xfrm>
          <a:custGeom>
            <a:avLst/>
            <a:gdLst/>
            <a:ahLst/>
            <a:cxnLst/>
            <a:rect l="l" t="t" r="r" b="b"/>
            <a:pathLst>
              <a:path w="13205050" h="3433313">
                <a:moveTo>
                  <a:pt x="0" y="0"/>
                </a:moveTo>
                <a:lnTo>
                  <a:pt x="13205050" y="0"/>
                </a:lnTo>
                <a:lnTo>
                  <a:pt x="13205050" y="3433314"/>
                </a:lnTo>
                <a:lnTo>
                  <a:pt x="0" y="34333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964298" y="1475508"/>
            <a:ext cx="7179702" cy="4645114"/>
          </a:xfrm>
          <a:prstGeom prst="rect">
            <a:avLst/>
          </a:prstGeom>
        </p:spPr>
        <p:txBody>
          <a:bodyPr lIns="0" tIns="0" rIns="0" bIns="0" rtlCol="0" anchor="t">
            <a:spAutoFit/>
          </a:bodyPr>
          <a:lstStyle/>
          <a:p>
            <a:pPr algn="l">
              <a:lnSpc>
                <a:spcPts val="11914"/>
              </a:lnSpc>
            </a:pPr>
            <a:r>
              <a:rPr lang="en-US" sz="10270" b="1">
                <a:solidFill>
                  <a:srgbClr val="0786C8"/>
                </a:solidFill>
                <a:latin typeface="Childos Arabic Bold"/>
                <a:ea typeface="Childos Arabic Bold"/>
                <a:cs typeface="Childos Arabic Bold"/>
                <a:sym typeface="Childos Arabic Bold"/>
              </a:rPr>
              <a:t>WHAT ARE EARTH'S SYSTEMS?</a:t>
            </a:r>
          </a:p>
        </p:txBody>
      </p:sp>
      <p:sp>
        <p:nvSpPr>
          <p:cNvPr id="5" name="TextBox 5"/>
          <p:cNvSpPr txBox="1"/>
          <p:nvPr/>
        </p:nvSpPr>
        <p:spPr>
          <a:xfrm>
            <a:off x="9669904" y="4220348"/>
            <a:ext cx="7437245" cy="2277141"/>
          </a:xfrm>
          <a:prstGeom prst="rect">
            <a:avLst/>
          </a:prstGeom>
        </p:spPr>
        <p:txBody>
          <a:bodyPr lIns="0" tIns="0" rIns="0" bIns="0" rtlCol="0" anchor="t">
            <a:spAutoFit/>
          </a:bodyPr>
          <a:lstStyle/>
          <a:p>
            <a:pPr algn="l">
              <a:lnSpc>
                <a:spcPts val="3604"/>
              </a:lnSpc>
            </a:pPr>
            <a:r>
              <a:rPr lang="en-US" sz="2574">
                <a:solidFill>
                  <a:srgbClr val="000000"/>
                </a:solidFill>
                <a:latin typeface="Muli"/>
                <a:ea typeface="Muli"/>
                <a:cs typeface="Muli"/>
                <a:sym typeface="Muli"/>
              </a:rPr>
              <a:t>A connection related to Earth's systems involves the interaction between different components of the planet's environment. These systems are interdependent, and changes in one system can influence others.</a:t>
            </a:r>
          </a:p>
        </p:txBody>
      </p:sp>
      <p:sp>
        <p:nvSpPr>
          <p:cNvPr id="6" name="TextBox 6"/>
          <p:cNvSpPr txBox="1"/>
          <p:nvPr/>
        </p:nvSpPr>
        <p:spPr>
          <a:xfrm>
            <a:off x="9669904" y="6440339"/>
            <a:ext cx="7437245" cy="3649346"/>
          </a:xfrm>
          <a:prstGeom prst="rect">
            <a:avLst/>
          </a:prstGeom>
        </p:spPr>
        <p:txBody>
          <a:bodyPr lIns="0" tIns="0" rIns="0" bIns="0" rtlCol="0" anchor="t">
            <a:spAutoFit/>
          </a:bodyPr>
          <a:lstStyle/>
          <a:p>
            <a:pPr algn="l">
              <a:lnSpc>
                <a:spcPts val="3604"/>
              </a:lnSpc>
            </a:pPr>
            <a:r>
              <a:rPr lang="en-US" sz="2574">
                <a:solidFill>
                  <a:srgbClr val="000000"/>
                </a:solidFill>
                <a:latin typeface="Muli"/>
                <a:ea typeface="Muli"/>
                <a:cs typeface="Muli"/>
                <a:sym typeface="Muli"/>
              </a:rPr>
              <a:t>Earth’s systems are the interconnected components that make up our planet, each playing a vital role in maintaining balance and supporting life. These systems are:</a:t>
            </a:r>
          </a:p>
          <a:p>
            <a:pPr marL="555934" lvl="1" indent="-277967" algn="l">
              <a:lnSpc>
                <a:spcPts val="3604"/>
              </a:lnSpc>
              <a:buFont typeface="Arial"/>
              <a:buChar char="•"/>
            </a:pPr>
            <a:r>
              <a:rPr lang="en-US" sz="2574">
                <a:solidFill>
                  <a:srgbClr val="000000"/>
                </a:solidFill>
                <a:latin typeface="Muli"/>
                <a:ea typeface="Muli"/>
                <a:cs typeface="Muli"/>
                <a:sym typeface="Muli"/>
              </a:rPr>
              <a:t>Atmosphere</a:t>
            </a:r>
          </a:p>
          <a:p>
            <a:pPr marL="555934" lvl="1" indent="-277967" algn="l">
              <a:lnSpc>
                <a:spcPts val="3604"/>
              </a:lnSpc>
              <a:buFont typeface="Arial"/>
              <a:buChar char="•"/>
            </a:pPr>
            <a:r>
              <a:rPr lang="en-US" sz="2574">
                <a:solidFill>
                  <a:srgbClr val="000000"/>
                </a:solidFill>
                <a:latin typeface="Muli"/>
                <a:ea typeface="Muli"/>
                <a:cs typeface="Muli"/>
                <a:sym typeface="Muli"/>
              </a:rPr>
              <a:t>Hydrosphere</a:t>
            </a:r>
          </a:p>
          <a:p>
            <a:pPr marL="555934" lvl="1" indent="-277967" algn="l">
              <a:lnSpc>
                <a:spcPts val="3604"/>
              </a:lnSpc>
              <a:buFont typeface="Arial"/>
              <a:buChar char="•"/>
            </a:pPr>
            <a:r>
              <a:rPr lang="en-US" sz="2574">
                <a:solidFill>
                  <a:srgbClr val="000000"/>
                </a:solidFill>
                <a:latin typeface="Muli"/>
                <a:ea typeface="Muli"/>
                <a:cs typeface="Muli"/>
                <a:sym typeface="Muli"/>
              </a:rPr>
              <a:t>Geosphere</a:t>
            </a:r>
          </a:p>
          <a:p>
            <a:pPr marL="555934" lvl="1" indent="-277967" algn="l">
              <a:lnSpc>
                <a:spcPts val="3604"/>
              </a:lnSpc>
              <a:buFont typeface="Arial"/>
              <a:buChar char="•"/>
            </a:pPr>
            <a:r>
              <a:rPr lang="en-US" sz="2574">
                <a:solidFill>
                  <a:srgbClr val="000000"/>
                </a:solidFill>
                <a:latin typeface="Muli"/>
                <a:ea typeface="Muli"/>
                <a:cs typeface="Muli"/>
                <a:sym typeface="Muli"/>
              </a:rPr>
              <a:t>Biosphere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62716" y="1327122"/>
            <a:ext cx="3066613" cy="3224928"/>
          </a:xfrm>
          <a:custGeom>
            <a:avLst/>
            <a:gdLst/>
            <a:ahLst/>
            <a:cxnLst/>
            <a:rect l="l" t="t" r="r" b="b"/>
            <a:pathLst>
              <a:path w="3066613" h="3224928">
                <a:moveTo>
                  <a:pt x="0" y="0"/>
                </a:moveTo>
                <a:lnTo>
                  <a:pt x="3066614" y="0"/>
                </a:lnTo>
                <a:lnTo>
                  <a:pt x="3066614" y="3224928"/>
                </a:lnTo>
                <a:lnTo>
                  <a:pt x="0" y="32249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102682" y="4928271"/>
            <a:ext cx="4737002" cy="790237"/>
          </a:xfrm>
          <a:prstGeom prst="rect">
            <a:avLst/>
          </a:prstGeom>
        </p:spPr>
        <p:txBody>
          <a:bodyPr lIns="0" tIns="0" rIns="0" bIns="0" rtlCol="0" anchor="t">
            <a:spAutoFit/>
          </a:bodyPr>
          <a:lstStyle/>
          <a:p>
            <a:pPr algn="l">
              <a:lnSpc>
                <a:spcPts val="5827"/>
              </a:lnSpc>
            </a:pPr>
            <a:r>
              <a:rPr lang="en-US" sz="5023" b="1">
                <a:solidFill>
                  <a:srgbClr val="0786C8"/>
                </a:solidFill>
                <a:latin typeface="Childos Arabic Bold"/>
                <a:ea typeface="Childos Arabic Bold"/>
                <a:cs typeface="Childos Arabic Bold"/>
                <a:sym typeface="Childos Arabic Bold"/>
              </a:rPr>
              <a:t>    ATMOSPHERE</a:t>
            </a:r>
          </a:p>
        </p:txBody>
      </p:sp>
      <p:sp>
        <p:nvSpPr>
          <p:cNvPr id="4" name="Freeform 4"/>
          <p:cNvSpPr/>
          <p:nvPr/>
        </p:nvSpPr>
        <p:spPr>
          <a:xfrm>
            <a:off x="-1685506" y="768490"/>
            <a:ext cx="4385925" cy="1881961"/>
          </a:xfrm>
          <a:custGeom>
            <a:avLst/>
            <a:gdLst/>
            <a:ahLst/>
            <a:cxnLst/>
            <a:rect l="l" t="t" r="r" b="b"/>
            <a:pathLst>
              <a:path w="4385925" h="1881961">
                <a:moveTo>
                  <a:pt x="0" y="0"/>
                </a:moveTo>
                <a:lnTo>
                  <a:pt x="4385925" y="0"/>
                </a:lnTo>
                <a:lnTo>
                  <a:pt x="4385925" y="1881961"/>
                </a:lnTo>
                <a:lnTo>
                  <a:pt x="0" y="18819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2828519" y="5669283"/>
            <a:ext cx="3280274" cy="4225177"/>
          </a:xfrm>
          <a:custGeom>
            <a:avLst/>
            <a:gdLst/>
            <a:ahLst/>
            <a:cxnLst/>
            <a:rect l="l" t="t" r="r" b="b"/>
            <a:pathLst>
              <a:path w="3280274" h="4225177">
                <a:moveTo>
                  <a:pt x="0" y="0"/>
                </a:moveTo>
                <a:lnTo>
                  <a:pt x="3280274" y="0"/>
                </a:lnTo>
                <a:lnTo>
                  <a:pt x="3280274" y="4225176"/>
                </a:lnTo>
                <a:lnTo>
                  <a:pt x="0" y="42251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11125200" y="273406"/>
            <a:ext cx="4569563" cy="789554"/>
          </a:xfrm>
          <a:prstGeom prst="rect">
            <a:avLst/>
          </a:prstGeom>
        </p:spPr>
        <p:txBody>
          <a:bodyPr lIns="0" tIns="0" rIns="0" bIns="0" rtlCol="0" anchor="t">
            <a:spAutoFit/>
          </a:bodyPr>
          <a:lstStyle/>
          <a:p>
            <a:pPr algn="r">
              <a:lnSpc>
                <a:spcPts val="5822"/>
              </a:lnSpc>
            </a:pPr>
            <a:r>
              <a:rPr lang="en-US" sz="5019" b="1" dirty="0">
                <a:solidFill>
                  <a:srgbClr val="6AC758"/>
                </a:solidFill>
                <a:latin typeface="Childos Arabic Bold"/>
                <a:ea typeface="Childos Arabic Bold"/>
                <a:cs typeface="Childos Arabic Bold"/>
                <a:sym typeface="Childos Arabic Bold"/>
              </a:rPr>
              <a:t> GEOSPHERE    </a:t>
            </a:r>
          </a:p>
        </p:txBody>
      </p:sp>
      <p:sp>
        <p:nvSpPr>
          <p:cNvPr id="7" name="Freeform 7"/>
          <p:cNvSpPr/>
          <p:nvPr/>
        </p:nvSpPr>
        <p:spPr>
          <a:xfrm>
            <a:off x="7577606" y="8674952"/>
            <a:ext cx="5684145" cy="2439015"/>
          </a:xfrm>
          <a:custGeom>
            <a:avLst/>
            <a:gdLst/>
            <a:ahLst/>
            <a:cxnLst/>
            <a:rect l="l" t="t" r="r" b="b"/>
            <a:pathLst>
              <a:path w="5684145" h="2439015">
                <a:moveTo>
                  <a:pt x="0" y="0"/>
                </a:moveTo>
                <a:lnTo>
                  <a:pt x="5684145" y="0"/>
                </a:lnTo>
                <a:lnTo>
                  <a:pt x="5684145" y="2439015"/>
                </a:lnTo>
                <a:lnTo>
                  <a:pt x="0" y="24390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735271" y="6070933"/>
            <a:ext cx="7921504" cy="3007947"/>
          </a:xfrm>
          <a:prstGeom prst="rect">
            <a:avLst/>
          </a:prstGeom>
        </p:spPr>
        <p:txBody>
          <a:bodyPr lIns="0" tIns="0" rIns="0" bIns="0" rtlCol="0" anchor="t">
            <a:spAutoFit/>
          </a:bodyPr>
          <a:lstStyle/>
          <a:p>
            <a:pPr marL="524960" lvl="1" indent="-262480" algn="l">
              <a:lnSpc>
                <a:spcPts val="3404"/>
              </a:lnSpc>
              <a:buFont typeface="Arial"/>
              <a:buChar char="•"/>
            </a:pPr>
            <a:r>
              <a:rPr lang="en-US" sz="2431" u="none" strike="noStrike">
                <a:solidFill>
                  <a:srgbClr val="000000"/>
                </a:solidFill>
                <a:latin typeface="Muli"/>
                <a:ea typeface="Muli"/>
                <a:cs typeface="Muli"/>
                <a:sym typeface="Muli"/>
              </a:rPr>
              <a:t>The atmosphere is the layer of gases that surrounds Earth, protecting and sustaining life by regulating temperature, providing oxygen, and filtering harmful solar radiation.</a:t>
            </a:r>
          </a:p>
          <a:p>
            <a:pPr marL="524960" lvl="1" indent="-262480" algn="l">
              <a:lnSpc>
                <a:spcPts val="3404"/>
              </a:lnSpc>
              <a:buFont typeface="Arial"/>
              <a:buChar char="•"/>
            </a:pPr>
            <a:r>
              <a:rPr lang="en-US" sz="2431" u="none" strike="noStrike">
                <a:solidFill>
                  <a:srgbClr val="000000"/>
                </a:solidFill>
                <a:latin typeface="Muli"/>
                <a:ea typeface="Muli"/>
                <a:cs typeface="Muli"/>
                <a:sym typeface="Muli"/>
              </a:rPr>
              <a:t> It is composed primarily of nitrogen (78%) and oxygen (21%), with small amounts of other gases like carbon dioxide, water vapor, and ozone.</a:t>
            </a:r>
          </a:p>
        </p:txBody>
      </p:sp>
      <p:sp>
        <p:nvSpPr>
          <p:cNvPr id="9" name="TextBox 9"/>
          <p:cNvSpPr txBox="1"/>
          <p:nvPr/>
        </p:nvSpPr>
        <p:spPr>
          <a:xfrm>
            <a:off x="9677400" y="1314362"/>
            <a:ext cx="8202011" cy="3852116"/>
          </a:xfrm>
          <a:prstGeom prst="rect">
            <a:avLst/>
          </a:prstGeom>
        </p:spPr>
        <p:txBody>
          <a:bodyPr lIns="0" tIns="0" rIns="0" bIns="0" rtlCol="0" anchor="t">
            <a:spAutoFit/>
          </a:bodyPr>
          <a:lstStyle/>
          <a:p>
            <a:pPr marL="524418" lvl="1" indent="-262209" algn="l">
              <a:lnSpc>
                <a:spcPts val="3400"/>
              </a:lnSpc>
              <a:spcBef>
                <a:spcPct val="0"/>
              </a:spcBef>
              <a:buFont typeface="Arial"/>
              <a:buChar char="•"/>
            </a:pPr>
            <a:r>
              <a:rPr lang="en-US" sz="2428" u="none" strike="noStrike" dirty="0">
                <a:solidFill>
                  <a:srgbClr val="000000"/>
                </a:solidFill>
                <a:latin typeface="Muli"/>
                <a:ea typeface="Muli"/>
                <a:cs typeface="Muli"/>
                <a:sym typeface="Muli"/>
              </a:rPr>
              <a:t>The geosphere refers to the solid, rocky part of Earth, including its internal structure and surface features.</a:t>
            </a:r>
          </a:p>
          <a:p>
            <a:pPr marL="524418" lvl="1" indent="-262209" algn="l">
              <a:lnSpc>
                <a:spcPts val="3400"/>
              </a:lnSpc>
              <a:spcBef>
                <a:spcPct val="0"/>
              </a:spcBef>
              <a:buFont typeface="Arial"/>
              <a:buChar char="•"/>
            </a:pPr>
            <a:r>
              <a:rPr lang="en-US" sz="2428" u="none" strike="noStrike" dirty="0">
                <a:solidFill>
                  <a:srgbClr val="000000"/>
                </a:solidFill>
                <a:latin typeface="Muli"/>
                <a:ea typeface="Muli"/>
                <a:cs typeface="Muli"/>
                <a:sym typeface="Muli"/>
              </a:rPr>
              <a:t>The geosphere includes mountains, volcanoes, valleys, and ocean floors, as well as deeper structures like tectonic plates. </a:t>
            </a:r>
          </a:p>
          <a:p>
            <a:pPr marL="524418" lvl="1" indent="-262209" algn="l">
              <a:lnSpc>
                <a:spcPts val="3400"/>
              </a:lnSpc>
              <a:spcBef>
                <a:spcPct val="0"/>
              </a:spcBef>
              <a:buFont typeface="Arial"/>
              <a:buChar char="•"/>
            </a:pPr>
            <a:r>
              <a:rPr lang="en-US" sz="2428" u="none" strike="noStrike" dirty="0">
                <a:solidFill>
                  <a:srgbClr val="000000"/>
                </a:solidFill>
                <a:latin typeface="Muli"/>
                <a:ea typeface="Muli"/>
                <a:cs typeface="Muli"/>
                <a:sym typeface="Muli"/>
              </a:rPr>
              <a:t>These elements interact with other Earth systems, such as the atmosphere and hydrosphere, to shape landforms, cause earthquakes, and influence natural processes like erosion and soil formation.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3434" y="9067492"/>
            <a:ext cx="5684145" cy="2439015"/>
          </a:xfrm>
          <a:custGeom>
            <a:avLst/>
            <a:gdLst/>
            <a:ahLst/>
            <a:cxnLst/>
            <a:rect l="l" t="t" r="r" b="b"/>
            <a:pathLst>
              <a:path w="5684145" h="2439015">
                <a:moveTo>
                  <a:pt x="0" y="0"/>
                </a:moveTo>
                <a:lnTo>
                  <a:pt x="5684145" y="0"/>
                </a:lnTo>
                <a:lnTo>
                  <a:pt x="5684145" y="2439016"/>
                </a:lnTo>
                <a:lnTo>
                  <a:pt x="0" y="24390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034711" y="6261223"/>
            <a:ext cx="3490966" cy="3218036"/>
          </a:xfrm>
          <a:custGeom>
            <a:avLst/>
            <a:gdLst/>
            <a:ahLst/>
            <a:cxnLst/>
            <a:rect l="l" t="t" r="r" b="b"/>
            <a:pathLst>
              <a:path w="3490966" h="3218036">
                <a:moveTo>
                  <a:pt x="0" y="0"/>
                </a:moveTo>
                <a:lnTo>
                  <a:pt x="3490967" y="0"/>
                </a:lnTo>
                <a:lnTo>
                  <a:pt x="3490967" y="3218036"/>
                </a:lnTo>
                <a:lnTo>
                  <a:pt x="0" y="32180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569127" y="5302633"/>
            <a:ext cx="983169" cy="958590"/>
          </a:xfrm>
          <a:custGeom>
            <a:avLst/>
            <a:gdLst/>
            <a:ahLst/>
            <a:cxnLst/>
            <a:rect l="l" t="t" r="r" b="b"/>
            <a:pathLst>
              <a:path w="983169" h="958590">
                <a:moveTo>
                  <a:pt x="0" y="0"/>
                </a:moveTo>
                <a:lnTo>
                  <a:pt x="983169" y="0"/>
                </a:lnTo>
                <a:lnTo>
                  <a:pt x="983169" y="958590"/>
                </a:lnTo>
                <a:lnTo>
                  <a:pt x="0" y="958590"/>
                </a:lnTo>
                <a:lnTo>
                  <a:pt x="0" y="0"/>
                </a:lnTo>
                <a:close/>
              </a:path>
            </a:pathLst>
          </a:custGeom>
          <a:blipFill>
            <a:blip r:embed="rId6"/>
            <a:stretch>
              <a:fillRect/>
            </a:stretch>
          </a:blipFill>
        </p:spPr>
      </p:sp>
      <p:sp>
        <p:nvSpPr>
          <p:cNvPr id="5" name="TextBox 5"/>
          <p:cNvSpPr txBox="1"/>
          <p:nvPr/>
        </p:nvSpPr>
        <p:spPr>
          <a:xfrm>
            <a:off x="1836500" y="1273777"/>
            <a:ext cx="4700252" cy="787650"/>
          </a:xfrm>
          <a:prstGeom prst="rect">
            <a:avLst/>
          </a:prstGeom>
        </p:spPr>
        <p:txBody>
          <a:bodyPr lIns="0" tIns="0" rIns="0" bIns="0" rtlCol="0" anchor="t">
            <a:spAutoFit/>
          </a:bodyPr>
          <a:lstStyle/>
          <a:p>
            <a:pPr algn="l">
              <a:lnSpc>
                <a:spcPts val="5808"/>
              </a:lnSpc>
            </a:pPr>
            <a:r>
              <a:rPr lang="en-US" sz="5006" b="1">
                <a:solidFill>
                  <a:srgbClr val="58C93F"/>
                </a:solidFill>
                <a:latin typeface="Childos Arabic Bold"/>
                <a:ea typeface="Childos Arabic Bold"/>
                <a:cs typeface="Childos Arabic Bold"/>
                <a:sym typeface="Childos Arabic Bold"/>
              </a:rPr>
              <a:t>     BIOSPHERE</a:t>
            </a:r>
          </a:p>
        </p:txBody>
      </p:sp>
      <p:sp>
        <p:nvSpPr>
          <p:cNvPr id="6" name="Freeform 6"/>
          <p:cNvSpPr/>
          <p:nvPr/>
        </p:nvSpPr>
        <p:spPr>
          <a:xfrm rot="3353578">
            <a:off x="2016205" y="6083995"/>
            <a:ext cx="976569" cy="952155"/>
          </a:xfrm>
          <a:custGeom>
            <a:avLst/>
            <a:gdLst/>
            <a:ahLst/>
            <a:cxnLst/>
            <a:rect l="l" t="t" r="r" b="b"/>
            <a:pathLst>
              <a:path w="976569" h="952155">
                <a:moveTo>
                  <a:pt x="0" y="0"/>
                </a:moveTo>
                <a:lnTo>
                  <a:pt x="976569" y="0"/>
                </a:lnTo>
                <a:lnTo>
                  <a:pt x="976569" y="952155"/>
                </a:lnTo>
                <a:lnTo>
                  <a:pt x="0" y="952155"/>
                </a:lnTo>
                <a:lnTo>
                  <a:pt x="0" y="0"/>
                </a:lnTo>
                <a:close/>
              </a:path>
            </a:pathLst>
          </a:custGeom>
          <a:blipFill>
            <a:blip r:embed="rId6"/>
            <a:stretch>
              <a:fillRect/>
            </a:stretch>
          </a:blipFill>
        </p:spPr>
      </p:sp>
      <p:sp>
        <p:nvSpPr>
          <p:cNvPr id="7" name="Freeform 7"/>
          <p:cNvSpPr/>
          <p:nvPr/>
        </p:nvSpPr>
        <p:spPr>
          <a:xfrm>
            <a:off x="10880186" y="385467"/>
            <a:ext cx="4684455" cy="4233044"/>
          </a:xfrm>
          <a:custGeom>
            <a:avLst/>
            <a:gdLst/>
            <a:ahLst/>
            <a:cxnLst/>
            <a:rect l="l" t="t" r="r" b="b"/>
            <a:pathLst>
              <a:path w="4684455" h="4233044">
                <a:moveTo>
                  <a:pt x="0" y="0"/>
                </a:moveTo>
                <a:lnTo>
                  <a:pt x="4684455" y="0"/>
                </a:lnTo>
                <a:lnTo>
                  <a:pt x="4684455" y="4233044"/>
                </a:lnTo>
                <a:lnTo>
                  <a:pt x="0" y="42330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10446503" y="4979820"/>
            <a:ext cx="5118138" cy="802108"/>
          </a:xfrm>
          <a:prstGeom prst="rect">
            <a:avLst/>
          </a:prstGeom>
        </p:spPr>
        <p:txBody>
          <a:bodyPr lIns="0" tIns="0" rIns="0" bIns="0" rtlCol="0" anchor="t">
            <a:spAutoFit/>
          </a:bodyPr>
          <a:lstStyle/>
          <a:p>
            <a:pPr algn="l">
              <a:lnSpc>
                <a:spcPts val="5918"/>
              </a:lnSpc>
            </a:pPr>
            <a:r>
              <a:rPr lang="en-US" sz="5102" b="1">
                <a:solidFill>
                  <a:srgbClr val="0786C8"/>
                </a:solidFill>
                <a:latin typeface="Childos Arabic Bold"/>
                <a:ea typeface="Childos Arabic Bold"/>
                <a:cs typeface="Childos Arabic Bold"/>
                <a:sym typeface="Childos Arabic Bold"/>
              </a:rPr>
              <a:t>    HYDROSPHERE</a:t>
            </a:r>
          </a:p>
        </p:txBody>
      </p:sp>
      <p:sp>
        <p:nvSpPr>
          <p:cNvPr id="9" name="Freeform 9"/>
          <p:cNvSpPr/>
          <p:nvPr/>
        </p:nvSpPr>
        <p:spPr>
          <a:xfrm>
            <a:off x="15946234" y="385467"/>
            <a:ext cx="4683533" cy="2009661"/>
          </a:xfrm>
          <a:custGeom>
            <a:avLst/>
            <a:gdLst/>
            <a:ahLst/>
            <a:cxnLst/>
            <a:rect l="l" t="t" r="r" b="b"/>
            <a:pathLst>
              <a:path w="4683533" h="2009661">
                <a:moveTo>
                  <a:pt x="0" y="0"/>
                </a:moveTo>
                <a:lnTo>
                  <a:pt x="4683532" y="0"/>
                </a:lnTo>
                <a:lnTo>
                  <a:pt x="4683532" y="2009661"/>
                </a:lnTo>
                <a:lnTo>
                  <a:pt x="0" y="20096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491188" y="2347503"/>
            <a:ext cx="7943313" cy="2981391"/>
          </a:xfrm>
          <a:prstGeom prst="rect">
            <a:avLst/>
          </a:prstGeom>
        </p:spPr>
        <p:txBody>
          <a:bodyPr lIns="0" tIns="0" rIns="0" bIns="0" rtlCol="0" anchor="t">
            <a:spAutoFit/>
          </a:bodyPr>
          <a:lstStyle/>
          <a:p>
            <a:pPr marL="524418" lvl="1" indent="-262209" algn="l">
              <a:lnSpc>
                <a:spcPts val="3400"/>
              </a:lnSpc>
              <a:spcBef>
                <a:spcPct val="0"/>
              </a:spcBef>
              <a:buFont typeface="Arial"/>
              <a:buChar char="•"/>
            </a:pPr>
            <a:r>
              <a:rPr lang="en-US" sz="2428" u="none" strike="noStrike">
                <a:solidFill>
                  <a:srgbClr val="000000"/>
                </a:solidFill>
                <a:latin typeface="Muli"/>
                <a:ea typeface="Muli"/>
                <a:cs typeface="Muli"/>
                <a:sym typeface="Muli"/>
              </a:rPr>
              <a:t>The biosphere is the part of Earth where life exists, encompassing all living organisms, including plants, animals, fungi, bacteria, and humans.</a:t>
            </a:r>
          </a:p>
          <a:p>
            <a:pPr marL="524418" lvl="1" indent="-262209" algn="l">
              <a:lnSpc>
                <a:spcPts val="3400"/>
              </a:lnSpc>
              <a:spcBef>
                <a:spcPct val="0"/>
              </a:spcBef>
              <a:buFont typeface="Arial"/>
              <a:buChar char="•"/>
            </a:pPr>
            <a:r>
              <a:rPr lang="en-US" sz="2428" u="none" strike="noStrike">
                <a:solidFill>
                  <a:srgbClr val="000000"/>
                </a:solidFill>
                <a:latin typeface="Muli"/>
                <a:ea typeface="Muli"/>
                <a:cs typeface="Muli"/>
                <a:sym typeface="Muli"/>
              </a:rPr>
              <a:t>It includes ecosystems found in various environments, from deep ocean trenches to high mountain peaks, and interacts closely with other Earth systems.</a:t>
            </a:r>
          </a:p>
        </p:txBody>
      </p:sp>
      <p:sp>
        <p:nvSpPr>
          <p:cNvPr id="11" name="TextBox 11"/>
          <p:cNvSpPr txBox="1"/>
          <p:nvPr/>
        </p:nvSpPr>
        <p:spPr>
          <a:xfrm>
            <a:off x="8282764" y="5841196"/>
            <a:ext cx="9445617" cy="3846019"/>
          </a:xfrm>
          <a:prstGeom prst="rect">
            <a:avLst/>
          </a:prstGeom>
        </p:spPr>
        <p:txBody>
          <a:bodyPr lIns="0" tIns="0" rIns="0" bIns="0" rtlCol="0" anchor="t">
            <a:spAutoFit/>
          </a:bodyPr>
          <a:lstStyle/>
          <a:p>
            <a:pPr marL="525668" lvl="1" indent="-262834" algn="l">
              <a:lnSpc>
                <a:spcPts val="3408"/>
              </a:lnSpc>
              <a:spcBef>
                <a:spcPct val="0"/>
              </a:spcBef>
              <a:buFont typeface="Arial"/>
              <a:buChar char="•"/>
            </a:pPr>
            <a:r>
              <a:rPr lang="en-US" sz="2434" u="none" strike="noStrike">
                <a:solidFill>
                  <a:srgbClr val="000000"/>
                </a:solidFill>
                <a:latin typeface="Muli"/>
                <a:ea typeface="Muli"/>
                <a:cs typeface="Muli"/>
                <a:sym typeface="Muli"/>
              </a:rPr>
              <a:t>The hydrosphere encompasses all the water on Earth, including oceans, rivers, lakes, glaciers, groundwater, and even water vapor in the atmosphere.</a:t>
            </a:r>
          </a:p>
          <a:p>
            <a:pPr marL="525668" lvl="1" indent="-262834" algn="l">
              <a:lnSpc>
                <a:spcPts val="3408"/>
              </a:lnSpc>
              <a:spcBef>
                <a:spcPct val="0"/>
              </a:spcBef>
              <a:buFont typeface="Arial"/>
              <a:buChar char="•"/>
            </a:pPr>
            <a:r>
              <a:rPr lang="en-US" sz="2434" u="none" strike="noStrike">
                <a:solidFill>
                  <a:srgbClr val="000000"/>
                </a:solidFill>
                <a:latin typeface="Muli"/>
                <a:ea typeface="Muli"/>
                <a:cs typeface="Muli"/>
                <a:sym typeface="Muli"/>
              </a:rPr>
              <a:t> It covers about 71% of Earth's surface and plays a critical role in regulating climate, supporting ecosystems, and shaping landforms.</a:t>
            </a:r>
          </a:p>
          <a:p>
            <a:pPr marL="525668" lvl="1" indent="-262834" algn="l">
              <a:lnSpc>
                <a:spcPts val="3408"/>
              </a:lnSpc>
              <a:spcBef>
                <a:spcPct val="0"/>
              </a:spcBef>
              <a:buFont typeface="Arial"/>
              <a:buChar char="•"/>
            </a:pPr>
            <a:r>
              <a:rPr lang="en-US" sz="2434" u="none" strike="noStrike">
                <a:solidFill>
                  <a:srgbClr val="000000"/>
                </a:solidFill>
                <a:latin typeface="Muli"/>
                <a:ea typeface="Muli"/>
                <a:cs typeface="Muli"/>
                <a:sym typeface="Muli"/>
              </a:rPr>
              <a:t>The hydrosphere is essential for the water cycle, which moves water between the atmosphere, geosphere, and biosphere through processes like evaporation, precipitation, and runoff.</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246758"/>
            <a:ext cx="19122414" cy="3129122"/>
          </a:xfrm>
          <a:custGeom>
            <a:avLst/>
            <a:gdLst/>
            <a:ahLst/>
            <a:cxnLst/>
            <a:rect l="l" t="t" r="r" b="b"/>
            <a:pathLst>
              <a:path w="19122414" h="3129122">
                <a:moveTo>
                  <a:pt x="0" y="0"/>
                </a:moveTo>
                <a:lnTo>
                  <a:pt x="19122414" y="0"/>
                </a:lnTo>
                <a:lnTo>
                  <a:pt x="19122414" y="3129123"/>
                </a:lnTo>
                <a:lnTo>
                  <a:pt x="0" y="31291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03641" y="5991522"/>
            <a:ext cx="2967785" cy="4295478"/>
          </a:xfrm>
          <a:custGeom>
            <a:avLst/>
            <a:gdLst/>
            <a:ahLst/>
            <a:cxnLst/>
            <a:rect l="l" t="t" r="r" b="b"/>
            <a:pathLst>
              <a:path w="2967785" h="4295478">
                <a:moveTo>
                  <a:pt x="0" y="0"/>
                </a:moveTo>
                <a:lnTo>
                  <a:pt x="2967784" y="0"/>
                </a:lnTo>
                <a:lnTo>
                  <a:pt x="2967784" y="4295478"/>
                </a:lnTo>
                <a:lnTo>
                  <a:pt x="0" y="42954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425633" y="1988173"/>
            <a:ext cx="5097303" cy="4569876"/>
          </a:xfrm>
          <a:prstGeom prst="rect">
            <a:avLst/>
          </a:prstGeom>
        </p:spPr>
        <p:txBody>
          <a:bodyPr lIns="0" tIns="0" rIns="0" bIns="0" rtlCol="0" anchor="t">
            <a:spAutoFit/>
          </a:bodyPr>
          <a:lstStyle/>
          <a:p>
            <a:pPr algn="l">
              <a:lnSpc>
                <a:spcPts val="11772"/>
              </a:lnSpc>
            </a:pPr>
            <a:r>
              <a:rPr lang="en-US" sz="10148" b="1">
                <a:solidFill>
                  <a:srgbClr val="0786C8"/>
                </a:solidFill>
                <a:latin typeface="Childos Arabic Bold"/>
                <a:ea typeface="Childos Arabic Bold"/>
                <a:cs typeface="Childos Arabic Bold"/>
                <a:sym typeface="Childos Arabic Bold"/>
              </a:rPr>
              <a:t>IMPACTS ON ACID RAIN </a:t>
            </a:r>
          </a:p>
        </p:txBody>
      </p:sp>
      <p:sp>
        <p:nvSpPr>
          <p:cNvPr id="5" name="TextBox 5"/>
          <p:cNvSpPr txBox="1"/>
          <p:nvPr/>
        </p:nvSpPr>
        <p:spPr>
          <a:xfrm>
            <a:off x="7342026" y="1752009"/>
            <a:ext cx="10476557" cy="5881803"/>
          </a:xfrm>
          <a:prstGeom prst="rect">
            <a:avLst/>
          </a:prstGeom>
        </p:spPr>
        <p:txBody>
          <a:bodyPr lIns="0" tIns="0" rIns="0" bIns="0" rtlCol="0" anchor="t">
            <a:spAutoFit/>
          </a:bodyPr>
          <a:lstStyle/>
          <a:p>
            <a:pPr algn="ctr">
              <a:lnSpc>
                <a:spcPts val="4190"/>
              </a:lnSpc>
            </a:pPr>
            <a:r>
              <a:rPr lang="en-US" sz="2993" u="sng" strike="noStrike" dirty="0">
                <a:solidFill>
                  <a:srgbClr val="0786C8"/>
                </a:solidFill>
                <a:latin typeface="Muli"/>
                <a:ea typeface="Muli"/>
                <a:cs typeface="Muli"/>
                <a:sym typeface="Muli"/>
              </a:rPr>
              <a:t>Air Quality:</a:t>
            </a:r>
          </a:p>
          <a:p>
            <a:pPr algn="ctr">
              <a:lnSpc>
                <a:spcPts val="4190"/>
              </a:lnSpc>
            </a:pPr>
            <a:r>
              <a:rPr lang="en-US" sz="2993" u="none" strike="noStrike" dirty="0">
                <a:solidFill>
                  <a:srgbClr val="000000"/>
                </a:solidFill>
                <a:latin typeface="Muli"/>
                <a:ea typeface="Muli"/>
                <a:cs typeface="Muli"/>
                <a:sym typeface="Muli"/>
              </a:rPr>
              <a:t>As air quality declines due to acid rain, plants struggle to grow, reducing their ability to filter pollutants, which in turn worsens air quality.</a:t>
            </a:r>
          </a:p>
          <a:p>
            <a:pPr algn="ctr">
              <a:lnSpc>
                <a:spcPts val="4190"/>
              </a:lnSpc>
            </a:pPr>
            <a:endParaRPr lang="en-US" sz="2993" u="none" strike="noStrike" dirty="0">
              <a:solidFill>
                <a:srgbClr val="000000"/>
              </a:solidFill>
              <a:latin typeface="Muli"/>
              <a:ea typeface="Muli"/>
              <a:cs typeface="Muli"/>
              <a:sym typeface="Muli"/>
            </a:endParaRPr>
          </a:p>
          <a:p>
            <a:pPr algn="ctr">
              <a:lnSpc>
                <a:spcPts val="4190"/>
              </a:lnSpc>
            </a:pPr>
            <a:r>
              <a:rPr lang="en-US" sz="2993" u="sng" strike="noStrike" dirty="0">
                <a:solidFill>
                  <a:srgbClr val="0786C8"/>
                </a:solidFill>
                <a:latin typeface="Muli"/>
                <a:ea typeface="Muli"/>
                <a:cs typeface="Muli"/>
                <a:sym typeface="Muli"/>
              </a:rPr>
              <a:t>Waterbodies:</a:t>
            </a:r>
          </a:p>
          <a:p>
            <a:pPr algn="ctr">
              <a:lnSpc>
                <a:spcPts val="4190"/>
              </a:lnSpc>
            </a:pPr>
            <a:r>
              <a:rPr lang="en-US" sz="2993" strike="noStrike" dirty="0">
                <a:latin typeface="Muli"/>
                <a:ea typeface="Muli"/>
                <a:cs typeface="Muli"/>
                <a:sym typeface="Muli"/>
              </a:rPr>
              <a:t>Poor water quality affects plants and animals living near water sources, and toxic runoff from the waterbodies may enter the soil, impacting plant growth.</a:t>
            </a:r>
          </a:p>
          <a:p>
            <a:pPr algn="ctr">
              <a:lnSpc>
                <a:spcPts val="4190"/>
              </a:lnSpc>
            </a:pPr>
            <a:endParaRPr lang="en-US" sz="2993" strike="noStrike" dirty="0">
              <a:latin typeface="Muli"/>
              <a:ea typeface="Muli"/>
              <a:cs typeface="Muli"/>
              <a:sym typeface="Muli"/>
            </a:endParaRPr>
          </a:p>
          <a:p>
            <a:pPr algn="ctr">
              <a:lnSpc>
                <a:spcPts val="4190"/>
              </a:lnSpc>
            </a:pPr>
            <a:endParaRPr lang="en-US" sz="2993" strike="noStrike" dirty="0">
              <a:solidFill>
                <a:srgbClr val="000000"/>
              </a:solidFill>
              <a:latin typeface="Muli"/>
              <a:ea typeface="Muli"/>
              <a:cs typeface="Muli"/>
              <a:sym typeface="Mul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0263" y="1462909"/>
            <a:ext cx="10476557" cy="6258093"/>
          </a:xfrm>
          <a:prstGeom prst="rect">
            <a:avLst/>
          </a:prstGeom>
        </p:spPr>
        <p:txBody>
          <a:bodyPr lIns="0" tIns="0" rIns="0" bIns="0" rtlCol="0" anchor="t">
            <a:spAutoFit/>
          </a:bodyPr>
          <a:lstStyle/>
          <a:p>
            <a:pPr algn="ctr">
              <a:lnSpc>
                <a:spcPts val="4190"/>
              </a:lnSpc>
            </a:pPr>
            <a:r>
              <a:rPr lang="en-US" sz="2993" u="sng">
                <a:solidFill>
                  <a:srgbClr val="58C93F"/>
                </a:solidFill>
                <a:latin typeface="Muli"/>
                <a:ea typeface="Muli"/>
                <a:cs typeface="Muli"/>
                <a:sym typeface="Muli"/>
              </a:rPr>
              <a:t>Soil:</a:t>
            </a:r>
          </a:p>
          <a:p>
            <a:pPr algn="ctr">
              <a:lnSpc>
                <a:spcPts val="4190"/>
              </a:lnSpc>
            </a:pPr>
            <a:r>
              <a:rPr lang="en-US" sz="2993" u="none" strike="noStrike">
                <a:solidFill>
                  <a:srgbClr val="000000"/>
                </a:solidFill>
                <a:latin typeface="Muli"/>
                <a:ea typeface="Muli"/>
                <a:cs typeface="Muli"/>
                <a:sym typeface="Muli"/>
              </a:rPr>
              <a:t>Nutrient-poor soil reduces plant productivity, which limits the plants' ability to absorb CO₂, contributing to increased levels of atmospheric pollution and worsening air quality.</a:t>
            </a:r>
          </a:p>
          <a:p>
            <a:pPr algn="ctr">
              <a:lnSpc>
                <a:spcPts val="4190"/>
              </a:lnSpc>
            </a:pPr>
            <a:endParaRPr lang="en-US" sz="2993" u="none" strike="noStrike">
              <a:solidFill>
                <a:srgbClr val="000000"/>
              </a:solidFill>
              <a:latin typeface="Muli"/>
              <a:ea typeface="Muli"/>
              <a:cs typeface="Muli"/>
              <a:sym typeface="Muli"/>
            </a:endParaRPr>
          </a:p>
          <a:p>
            <a:pPr algn="ctr">
              <a:lnSpc>
                <a:spcPts val="4190"/>
              </a:lnSpc>
            </a:pPr>
            <a:r>
              <a:rPr lang="en-US" sz="2993" u="sng" strike="noStrike">
                <a:solidFill>
                  <a:srgbClr val="58C93F"/>
                </a:solidFill>
                <a:latin typeface="Muli"/>
                <a:ea typeface="Muli"/>
                <a:cs typeface="Muli"/>
                <a:sym typeface="Muli"/>
              </a:rPr>
              <a:t>Plant Life:</a:t>
            </a:r>
          </a:p>
          <a:p>
            <a:pPr algn="ctr">
              <a:lnSpc>
                <a:spcPts val="4190"/>
              </a:lnSpc>
            </a:pPr>
            <a:r>
              <a:rPr lang="en-US" sz="2993" strike="noStrike">
                <a:solidFill>
                  <a:srgbClr val="000000"/>
                </a:solidFill>
                <a:latin typeface="Muli"/>
                <a:ea typeface="Muli"/>
                <a:cs typeface="Muli"/>
                <a:sym typeface="Muli"/>
              </a:rPr>
              <a:t>Plants’ reduced health from soil degradation leads to less robust ecosystems, lowering biodiversity and further harming water and air quality as there are fewer plants to filter pollutants and maintain ecological balance.</a:t>
            </a:r>
          </a:p>
          <a:p>
            <a:pPr algn="ctr">
              <a:lnSpc>
                <a:spcPts val="4190"/>
              </a:lnSpc>
            </a:pPr>
            <a:endParaRPr lang="en-US" sz="2993" strike="noStrike">
              <a:solidFill>
                <a:srgbClr val="000000"/>
              </a:solidFill>
              <a:latin typeface="Muli"/>
              <a:ea typeface="Muli"/>
              <a:cs typeface="Muli"/>
              <a:sym typeface="Muli"/>
            </a:endParaRPr>
          </a:p>
          <a:p>
            <a:pPr algn="ctr">
              <a:lnSpc>
                <a:spcPts val="4190"/>
              </a:lnSpc>
            </a:pPr>
            <a:endParaRPr lang="en-US" sz="2993" strike="noStrike">
              <a:solidFill>
                <a:srgbClr val="000000"/>
              </a:solidFill>
              <a:latin typeface="Muli"/>
              <a:ea typeface="Muli"/>
              <a:cs typeface="Muli"/>
              <a:sym typeface="Muli"/>
            </a:endParaRPr>
          </a:p>
        </p:txBody>
      </p:sp>
      <p:sp>
        <p:nvSpPr>
          <p:cNvPr id="3" name="Freeform 3"/>
          <p:cNvSpPr/>
          <p:nvPr/>
        </p:nvSpPr>
        <p:spPr>
          <a:xfrm>
            <a:off x="-276645" y="7481789"/>
            <a:ext cx="18841289" cy="10071526"/>
          </a:xfrm>
          <a:custGeom>
            <a:avLst/>
            <a:gdLst/>
            <a:ahLst/>
            <a:cxnLst/>
            <a:rect l="l" t="t" r="r" b="b"/>
            <a:pathLst>
              <a:path w="18841289" h="10071526">
                <a:moveTo>
                  <a:pt x="0" y="0"/>
                </a:moveTo>
                <a:lnTo>
                  <a:pt x="18841290" y="0"/>
                </a:lnTo>
                <a:lnTo>
                  <a:pt x="18841290" y="10071526"/>
                </a:lnTo>
                <a:lnTo>
                  <a:pt x="0" y="100715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1905517" y="1939792"/>
            <a:ext cx="5097303" cy="4569876"/>
          </a:xfrm>
          <a:prstGeom prst="rect">
            <a:avLst/>
          </a:prstGeom>
        </p:spPr>
        <p:txBody>
          <a:bodyPr lIns="0" tIns="0" rIns="0" bIns="0" rtlCol="0" anchor="t">
            <a:spAutoFit/>
          </a:bodyPr>
          <a:lstStyle/>
          <a:p>
            <a:pPr algn="l">
              <a:lnSpc>
                <a:spcPts val="11772"/>
              </a:lnSpc>
            </a:pPr>
            <a:r>
              <a:rPr lang="en-US" sz="10148" b="1">
                <a:solidFill>
                  <a:srgbClr val="6AC758"/>
                </a:solidFill>
                <a:latin typeface="Childos Arabic Bold"/>
                <a:ea typeface="Childos Arabic Bold"/>
                <a:cs typeface="Childos Arabic Bold"/>
                <a:sym typeface="Childos Arabic Bold"/>
              </a:rPr>
              <a:t>IMPACTS ON ACID RAIN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1117309"/>
            <a:ext cx="18288000" cy="6420412"/>
          </a:xfrm>
          <a:prstGeom prst="rect">
            <a:avLst/>
          </a:prstGeom>
        </p:spPr>
        <p:txBody>
          <a:bodyPr lIns="0" tIns="0" rIns="0" bIns="0" rtlCol="0" anchor="t">
            <a:spAutoFit/>
          </a:bodyPr>
          <a:lstStyle/>
          <a:p>
            <a:pPr algn="ctr">
              <a:lnSpc>
                <a:spcPts val="4190"/>
              </a:lnSpc>
              <a:spcBef>
                <a:spcPct val="0"/>
              </a:spcBef>
            </a:pPr>
            <a:r>
              <a:rPr lang="en-US" sz="2993" u="sng" strike="noStrike" dirty="0">
                <a:solidFill>
                  <a:schemeClr val="accent6">
                    <a:lumMod val="75000"/>
                  </a:schemeClr>
                </a:solidFill>
                <a:latin typeface="Muli"/>
                <a:ea typeface="Muli"/>
                <a:cs typeface="Muli"/>
                <a:sym typeface="Muli"/>
              </a:rPr>
              <a:t>Crop Yield:</a:t>
            </a:r>
          </a:p>
          <a:p>
            <a:pPr algn="ctr">
              <a:lnSpc>
                <a:spcPts val="4190"/>
              </a:lnSpc>
              <a:spcBef>
                <a:spcPct val="0"/>
              </a:spcBef>
            </a:pPr>
            <a:r>
              <a:rPr lang="en-US" sz="2993" strike="noStrike" dirty="0">
                <a:solidFill>
                  <a:srgbClr val="000000"/>
                </a:solidFill>
                <a:latin typeface="Muli"/>
                <a:ea typeface="Muli"/>
                <a:cs typeface="Muli"/>
                <a:sym typeface="Muli"/>
              </a:rPr>
              <a:t>A decline in pollinator populations leads to lower pollination rates for many fruit and vegetable crops. This results in reduced crop yields, affecting food production and agricultural income.</a:t>
            </a:r>
          </a:p>
          <a:p>
            <a:pPr algn="ctr">
              <a:lnSpc>
                <a:spcPts val="4190"/>
              </a:lnSpc>
              <a:spcBef>
                <a:spcPct val="0"/>
              </a:spcBef>
            </a:pPr>
            <a:endParaRPr lang="en-US" sz="2993" strike="noStrike" dirty="0">
              <a:solidFill>
                <a:srgbClr val="000000"/>
              </a:solidFill>
              <a:latin typeface="Muli"/>
              <a:ea typeface="Muli"/>
              <a:cs typeface="Muli"/>
              <a:sym typeface="Muli"/>
            </a:endParaRPr>
          </a:p>
          <a:p>
            <a:pPr algn="ctr">
              <a:lnSpc>
                <a:spcPts val="4190"/>
              </a:lnSpc>
              <a:spcBef>
                <a:spcPct val="0"/>
              </a:spcBef>
            </a:pPr>
            <a:r>
              <a:rPr lang="en-US" sz="2993" u="sng" strike="noStrike" dirty="0">
                <a:solidFill>
                  <a:schemeClr val="accent6">
                    <a:lumMod val="75000"/>
                  </a:schemeClr>
                </a:solidFill>
                <a:latin typeface="Muli"/>
                <a:ea typeface="Muli"/>
                <a:cs typeface="Muli"/>
                <a:sym typeface="Muli"/>
              </a:rPr>
              <a:t>Biodiversity:</a:t>
            </a:r>
          </a:p>
          <a:p>
            <a:pPr algn="ctr">
              <a:lnSpc>
                <a:spcPts val="4190"/>
              </a:lnSpc>
              <a:spcBef>
                <a:spcPct val="0"/>
              </a:spcBef>
            </a:pPr>
            <a:r>
              <a:rPr lang="en-US" sz="2993" strike="noStrike" dirty="0">
                <a:solidFill>
                  <a:srgbClr val="000000"/>
                </a:solidFill>
                <a:latin typeface="Muli"/>
                <a:ea typeface="Muli"/>
                <a:cs typeface="Muli"/>
                <a:sym typeface="Muli"/>
              </a:rPr>
              <a:t>Pollinators are vital for the reproduction of many plants, including wildflowers and crops. Their decline can lead to decreased plant diversity, disrupting local ecosystems and food webs.</a:t>
            </a:r>
          </a:p>
          <a:p>
            <a:pPr algn="ctr">
              <a:lnSpc>
                <a:spcPts val="4190"/>
              </a:lnSpc>
              <a:spcBef>
                <a:spcPct val="0"/>
              </a:spcBef>
            </a:pPr>
            <a:endParaRPr lang="en-US" sz="2993" strike="noStrike" dirty="0">
              <a:solidFill>
                <a:srgbClr val="000000"/>
              </a:solidFill>
              <a:latin typeface="Muli"/>
              <a:ea typeface="Muli"/>
              <a:cs typeface="Muli"/>
              <a:sym typeface="Muli"/>
            </a:endParaRPr>
          </a:p>
          <a:p>
            <a:pPr algn="ctr">
              <a:lnSpc>
                <a:spcPts val="4190"/>
              </a:lnSpc>
              <a:spcBef>
                <a:spcPct val="0"/>
              </a:spcBef>
            </a:pPr>
            <a:r>
              <a:rPr lang="en-US" sz="2993" u="sng" strike="noStrike" dirty="0">
                <a:solidFill>
                  <a:schemeClr val="accent6">
                    <a:lumMod val="75000"/>
                  </a:schemeClr>
                </a:solidFill>
                <a:latin typeface="Muli"/>
                <a:ea typeface="Muli"/>
                <a:cs typeface="Muli"/>
                <a:sym typeface="Muli"/>
              </a:rPr>
              <a:t>Deforestation:</a:t>
            </a:r>
          </a:p>
          <a:p>
            <a:pPr marL="0" lvl="1" indent="0" algn="ctr">
              <a:lnSpc>
                <a:spcPts val="4190"/>
              </a:lnSpc>
              <a:spcBef>
                <a:spcPct val="0"/>
              </a:spcBef>
            </a:pPr>
            <a:r>
              <a:rPr lang="en-US" sz="2993" strike="noStrike" dirty="0">
                <a:solidFill>
                  <a:srgbClr val="000000"/>
                </a:solidFill>
                <a:latin typeface="Muli"/>
                <a:ea typeface="Muli"/>
                <a:cs typeface="Muli"/>
                <a:sym typeface="Muli"/>
              </a:rPr>
              <a:t>To compensate for lower yields, farmers may convert more land into agricultural fields, leading to deforestation. As forests are cleared, the flowers and plants that provide food and nesting sites for pollinators are lost.</a:t>
            </a:r>
          </a:p>
        </p:txBody>
      </p:sp>
      <p:sp>
        <p:nvSpPr>
          <p:cNvPr id="3" name="Freeform 3"/>
          <p:cNvSpPr/>
          <p:nvPr/>
        </p:nvSpPr>
        <p:spPr>
          <a:xfrm>
            <a:off x="9985755" y="7304509"/>
            <a:ext cx="8302245" cy="8229600"/>
          </a:xfrm>
          <a:custGeom>
            <a:avLst/>
            <a:gdLst/>
            <a:ahLst/>
            <a:cxnLst/>
            <a:rect l="l" t="t" r="r" b="b"/>
            <a:pathLst>
              <a:path w="8302245" h="8229600">
                <a:moveTo>
                  <a:pt x="0" y="0"/>
                </a:moveTo>
                <a:lnTo>
                  <a:pt x="8302245" y="0"/>
                </a:lnTo>
                <a:lnTo>
                  <a:pt x="8302245" y="8229600"/>
                </a:lnTo>
                <a:lnTo>
                  <a:pt x="0" y="8229600"/>
                </a:lnTo>
                <a:lnTo>
                  <a:pt x="0" y="0"/>
                </a:lnTo>
                <a:close/>
              </a:path>
            </a:pathLst>
          </a:custGeom>
          <a:blipFill>
            <a:blip r:embed="rId2"/>
            <a:stretch>
              <a:fillRect/>
            </a:stretch>
          </a:blipFill>
        </p:spPr>
      </p:sp>
      <p:sp>
        <p:nvSpPr>
          <p:cNvPr id="4" name="Freeform 4"/>
          <p:cNvSpPr/>
          <p:nvPr/>
        </p:nvSpPr>
        <p:spPr>
          <a:xfrm>
            <a:off x="-228600" y="6913756"/>
            <a:ext cx="7315200" cy="3577798"/>
          </a:xfrm>
          <a:custGeom>
            <a:avLst/>
            <a:gdLst/>
            <a:ahLst/>
            <a:cxnLst/>
            <a:rect l="l" t="t" r="r" b="b"/>
            <a:pathLst>
              <a:path w="7315200" h="3577798">
                <a:moveTo>
                  <a:pt x="0" y="0"/>
                </a:moveTo>
                <a:lnTo>
                  <a:pt x="7315200" y="0"/>
                </a:lnTo>
                <a:lnTo>
                  <a:pt x="7315200" y="3577798"/>
                </a:lnTo>
                <a:lnTo>
                  <a:pt x="0" y="35777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815615" y="-47625"/>
            <a:ext cx="15957722" cy="1164934"/>
          </a:xfrm>
          <a:prstGeom prst="rect">
            <a:avLst/>
          </a:prstGeom>
        </p:spPr>
        <p:txBody>
          <a:bodyPr lIns="0" tIns="0" rIns="0" bIns="0" rtlCol="0" anchor="t">
            <a:spAutoFit/>
          </a:bodyPr>
          <a:lstStyle/>
          <a:p>
            <a:pPr algn="l">
              <a:lnSpc>
                <a:spcPts val="9026"/>
              </a:lnSpc>
            </a:pPr>
            <a:r>
              <a:rPr lang="en-US" sz="7781" b="1" dirty="0">
                <a:solidFill>
                  <a:schemeClr val="accent6">
                    <a:lumMod val="75000"/>
                  </a:schemeClr>
                </a:solidFill>
                <a:latin typeface="Childos Arabic Bold"/>
                <a:ea typeface="Childos Arabic Bold"/>
                <a:cs typeface="Childos Arabic Bold"/>
                <a:sym typeface="Childos Arabic Bold"/>
              </a:rPr>
              <a:t>IMPACTS ON POLLINATOR DECLINE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620</Words>
  <Application>Microsoft Office PowerPoint</Application>
  <PresentationFormat>Custom</PresentationFormat>
  <Paragraphs>46</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Childos Arabic Bold</vt:lpstr>
      <vt:lpstr>Calibri</vt:lpstr>
      <vt:lpstr>Muli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Templates &amp; Apps</dc:title>
  <cp:lastModifiedBy>Vivek S. Nair</cp:lastModifiedBy>
  <cp:revision>3</cp:revision>
  <dcterms:created xsi:type="dcterms:W3CDTF">2006-08-16T00:00:00Z</dcterms:created>
  <dcterms:modified xsi:type="dcterms:W3CDTF">2024-10-06T06:28:35Z</dcterms:modified>
  <dc:identifier>DAGSxGS-F_k</dc:identifier>
</cp:coreProperties>
</file>